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0" r:id="rId2"/>
    <p:sldId id="262" r:id="rId3"/>
    <p:sldId id="289" r:id="rId4"/>
    <p:sldId id="263" r:id="rId5"/>
    <p:sldId id="280" r:id="rId6"/>
    <p:sldId id="286" r:id="rId7"/>
    <p:sldId id="285" r:id="rId8"/>
    <p:sldId id="281" r:id="rId9"/>
    <p:sldId id="282" r:id="rId10"/>
    <p:sldId id="283" r:id="rId11"/>
    <p:sldId id="287" r:id="rId12"/>
    <p:sldId id="271" r:id="rId13"/>
    <p:sldId id="273" r:id="rId14"/>
    <p:sldId id="284" r:id="rId15"/>
    <p:sldId id="274" r:id="rId16"/>
    <p:sldId id="264" r:id="rId17"/>
    <p:sldId id="269" r:id="rId18"/>
    <p:sldId id="276" r:id="rId19"/>
    <p:sldId id="268" r:id="rId20"/>
    <p:sldId id="267" r:id="rId21"/>
    <p:sldId id="266" r:id="rId22"/>
    <p:sldId id="265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4629B0-EDCE-4889-BFE1-C18092EEDD8E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E9095E-7F55-43EC-9CC5-165FD06687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jagranjosh.com/careers/mechanical-engineering-1286367028-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Mechanical Engineering Careers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4500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sz="45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500" dirty="0" smtClean="0">
                <a:solidFill>
                  <a:srgbClr val="00B0F0"/>
                </a:solidFill>
              </a:rPr>
              <a:t>Presented by          </a:t>
            </a:r>
          </a:p>
          <a:p>
            <a:pPr algn="ctr">
              <a:buNone/>
            </a:pPr>
            <a:endParaRPr lang="en-US" sz="45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en-US" sz="45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en-US" sz="45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en-US" sz="4500" dirty="0" smtClean="0">
                <a:solidFill>
                  <a:srgbClr val="00B0F0"/>
                </a:solidFill>
              </a:rPr>
              <a:t>K .G. VINOD</a:t>
            </a:r>
          </a:p>
          <a:p>
            <a:pPr algn="ctr">
              <a:buNone/>
            </a:pPr>
            <a:r>
              <a:rPr lang="en-US" sz="4500" dirty="0" smtClean="0">
                <a:solidFill>
                  <a:srgbClr val="00B0F0"/>
                </a:solidFill>
              </a:rPr>
              <a:t>Training &amp; Placement Officer</a:t>
            </a:r>
          </a:p>
          <a:p>
            <a:pPr algn="ctr">
              <a:buNone/>
            </a:pPr>
            <a:r>
              <a:rPr lang="en-US" sz="4500" dirty="0" err="1" smtClean="0">
                <a:solidFill>
                  <a:srgbClr val="00B0F0"/>
                </a:solidFill>
              </a:rPr>
              <a:t>Gharda</a:t>
            </a:r>
            <a:r>
              <a:rPr lang="en-US" sz="4500" dirty="0" smtClean="0">
                <a:solidFill>
                  <a:srgbClr val="00B0F0"/>
                </a:solidFill>
              </a:rPr>
              <a:t> Institute of Technology</a:t>
            </a:r>
            <a:endParaRPr lang="en-US" sz="45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Content Placeholder 6" descr="Mechanical Engineering">
            <a:hlinkClick r:id="rId2"/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715000" y="16002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Indian Engineering Services (IES)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Career progression:</a:t>
            </a:r>
          </a:p>
          <a:p>
            <a:pPr>
              <a:buNone/>
            </a:pPr>
            <a:r>
              <a:rPr lang="en-US" dirty="0" smtClean="0"/>
              <a:t>Asst. Executive Engineer / Asst. Director</a:t>
            </a:r>
          </a:p>
          <a:p>
            <a:pPr>
              <a:buNone/>
            </a:pPr>
            <a:r>
              <a:rPr lang="en-US" dirty="0" smtClean="0"/>
              <a:t>Executive Engineer /Dy. Director</a:t>
            </a:r>
          </a:p>
          <a:p>
            <a:pPr>
              <a:buNone/>
            </a:pPr>
            <a:r>
              <a:rPr lang="en-US" dirty="0" smtClean="0"/>
              <a:t>Superintending Engineer / Joint Director</a:t>
            </a:r>
          </a:p>
          <a:p>
            <a:pPr>
              <a:buNone/>
            </a:pPr>
            <a:r>
              <a:rPr lang="en-US" dirty="0" smtClean="0"/>
              <a:t>Chief Engineer / Director</a:t>
            </a:r>
          </a:p>
          <a:p>
            <a:pPr>
              <a:buNone/>
            </a:pPr>
            <a:r>
              <a:rPr lang="en-US" dirty="0" smtClean="0"/>
              <a:t>Chairman / Managing Director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Private Sector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Major Industry: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Automobile, Oil &amp; Gas , Petrochemicals &amp; Refinery, Aeronautical, Space research, Air Conditioning &amp; Refrigeration, Steel plants, Ferrous &amp; non ferrous, Power plants, Cement, Paper mills, Agricultural sector,  Utility, turbine manufacturing, Shipping industry, Construction  etc.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Merchant Navy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Nature: Maintenance of </a:t>
            </a:r>
            <a:r>
              <a:rPr lang="en-US" dirty="0" err="1" smtClean="0"/>
              <a:t>eqpt</a:t>
            </a:r>
            <a:r>
              <a:rPr lang="en-US" dirty="0" smtClean="0"/>
              <a:t> such as engines, boilers, generators, pumps, deck cranes  hydraulic systems etc</a:t>
            </a:r>
          </a:p>
          <a:p>
            <a:pPr>
              <a:buFontTx/>
              <a:buChar char="-"/>
            </a:pPr>
            <a:r>
              <a:rPr lang="en-US" dirty="0" smtClean="0"/>
              <a:t>Offshore job</a:t>
            </a:r>
          </a:p>
          <a:p>
            <a:pPr>
              <a:buNone/>
            </a:pPr>
            <a:r>
              <a:rPr lang="en-US" dirty="0" smtClean="0"/>
              <a:t>Roles</a:t>
            </a:r>
          </a:p>
          <a:p>
            <a:pPr>
              <a:buNone/>
            </a:pPr>
            <a:r>
              <a:rPr lang="en-US" dirty="0" smtClean="0"/>
              <a:t> - 5</a:t>
            </a:r>
            <a:r>
              <a:rPr lang="en-US" baseline="30000" dirty="0" smtClean="0"/>
              <a:t>th</a:t>
            </a:r>
            <a:r>
              <a:rPr lang="en-US" dirty="0" smtClean="0"/>
              <a:t> Engineer  ( Trainee)</a:t>
            </a:r>
          </a:p>
          <a:p>
            <a:pPr>
              <a:buFontTx/>
              <a:buChar char="-"/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Engineer</a:t>
            </a:r>
          </a:p>
          <a:p>
            <a:pPr>
              <a:buFontTx/>
              <a:buChar char="-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Engineer</a:t>
            </a:r>
          </a:p>
          <a:p>
            <a:pPr>
              <a:buFontTx/>
              <a:buChar char="-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Engineer</a:t>
            </a:r>
          </a:p>
          <a:p>
            <a:pPr>
              <a:buFontTx/>
              <a:buChar char="-"/>
            </a:pPr>
            <a:r>
              <a:rPr lang="en-US" dirty="0" smtClean="0"/>
              <a:t>Chief Engineer </a:t>
            </a:r>
          </a:p>
          <a:p>
            <a:pPr>
              <a:buNone/>
            </a:pPr>
            <a:r>
              <a:rPr lang="en-US" dirty="0" smtClean="0"/>
              <a:t>Employers</a:t>
            </a:r>
          </a:p>
          <a:p>
            <a:pPr>
              <a:buFontTx/>
              <a:buChar char="-"/>
            </a:pPr>
            <a:r>
              <a:rPr lang="en-US" dirty="0" smtClean="0"/>
              <a:t>Shipping Corporation of India</a:t>
            </a:r>
          </a:p>
          <a:p>
            <a:pPr>
              <a:buFontTx/>
              <a:buChar char="-"/>
            </a:pPr>
            <a:r>
              <a:rPr lang="en-US" dirty="0" smtClean="0"/>
              <a:t>Private shipping companies in India</a:t>
            </a:r>
          </a:p>
          <a:p>
            <a:pPr>
              <a:buFontTx/>
              <a:buChar char="-"/>
            </a:pPr>
            <a:r>
              <a:rPr lang="en-US" dirty="0" smtClean="0"/>
              <a:t>Multi national giants such as </a:t>
            </a:r>
            <a:r>
              <a:rPr lang="en-US" dirty="0" err="1" smtClean="0"/>
              <a:t>Wallem</a:t>
            </a:r>
            <a:r>
              <a:rPr lang="en-US" dirty="0" smtClean="0"/>
              <a:t> Shipping, Pacific Shipping and </a:t>
            </a:r>
            <a:r>
              <a:rPr lang="en-US" dirty="0" err="1" smtClean="0"/>
              <a:t>Barbar</a:t>
            </a:r>
            <a:r>
              <a:rPr lang="en-US" dirty="0" smtClean="0"/>
              <a:t> Shipping </a:t>
            </a:r>
          </a:p>
          <a:p>
            <a:pPr>
              <a:buNone/>
            </a:pPr>
            <a:r>
              <a:rPr lang="en-US" dirty="0" smtClean="0"/>
              <a:t>Fitness: </a:t>
            </a:r>
          </a:p>
          <a:p>
            <a:pPr>
              <a:buFontTx/>
              <a:buChar char="-"/>
            </a:pPr>
            <a:r>
              <a:rPr lang="en-US" dirty="0" smtClean="0"/>
              <a:t>Should be medically fit</a:t>
            </a:r>
          </a:p>
          <a:p>
            <a:pPr>
              <a:buFontTx/>
              <a:buChar char="-"/>
            </a:pPr>
            <a:r>
              <a:rPr lang="en-US" dirty="0" smtClean="0"/>
              <a:t>Should not be sea sick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Misc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 Technical &amp; non technical roles in banking , Insurance, general administration in govt. sector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International Scope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Canada</a:t>
            </a:r>
          </a:p>
          <a:p>
            <a:pPr>
              <a:buFontTx/>
              <a:buChar char="-"/>
            </a:pPr>
            <a:r>
              <a:rPr lang="en-US" dirty="0" smtClean="0"/>
              <a:t>Australia</a:t>
            </a:r>
          </a:p>
          <a:p>
            <a:pPr>
              <a:buFontTx/>
              <a:buChar char="-"/>
            </a:pPr>
            <a:r>
              <a:rPr lang="en-US" dirty="0" smtClean="0"/>
              <a:t>Middle East</a:t>
            </a:r>
          </a:p>
          <a:p>
            <a:pPr>
              <a:buFontTx/>
              <a:buChar char="-"/>
            </a:pPr>
            <a:r>
              <a:rPr lang="en-US" dirty="0" smtClean="0"/>
              <a:t>Africa</a:t>
            </a:r>
          </a:p>
          <a:p>
            <a:pPr>
              <a:buFontTx/>
              <a:buChar char="-"/>
            </a:pPr>
            <a:r>
              <a:rPr lang="en-US" dirty="0" smtClean="0"/>
              <a:t>Asia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Further Studies in India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ME / </a:t>
            </a:r>
            <a:r>
              <a:rPr lang="en-US" dirty="0" err="1" smtClean="0"/>
              <a:t>M.Tech</a:t>
            </a:r>
            <a:r>
              <a:rPr lang="en-US" dirty="0" smtClean="0"/>
              <a:t>./ </a:t>
            </a:r>
            <a:r>
              <a:rPr lang="en-US" dirty="0" err="1" smtClean="0"/>
              <a:t>Ph.D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MBA / </a:t>
            </a:r>
            <a:r>
              <a:rPr lang="en-US" dirty="0" err="1" smtClean="0"/>
              <a:t>Ph.D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Graduate Aptitude Test in Engineering (GATE)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For admission purpose in post graduate engineering programs , counseling  GATE : BE=7:3</a:t>
            </a:r>
          </a:p>
          <a:p>
            <a:pPr>
              <a:buFontTx/>
              <a:buChar char="-"/>
            </a:pPr>
            <a:r>
              <a:rPr lang="en-US" dirty="0" smtClean="0"/>
              <a:t>Recruitment process of some public sector units</a:t>
            </a:r>
          </a:p>
          <a:p>
            <a:pPr>
              <a:buFontTx/>
              <a:buChar char="-"/>
            </a:pPr>
            <a:r>
              <a:rPr lang="en-US" dirty="0" smtClean="0"/>
              <a:t>Primarily tests understanding of various under graduate subjects in engineering</a:t>
            </a:r>
          </a:p>
          <a:p>
            <a:pPr>
              <a:buFontTx/>
              <a:buChar char="-"/>
            </a:pPr>
            <a:r>
              <a:rPr lang="en-US" dirty="0" smtClean="0"/>
              <a:t>Eligibility: 4</a:t>
            </a:r>
            <a:r>
              <a:rPr lang="en-US" baseline="30000" dirty="0" smtClean="0"/>
              <a:t>th</a:t>
            </a:r>
            <a:r>
              <a:rPr lang="en-US" dirty="0" smtClean="0"/>
              <a:t> year students / already completed</a:t>
            </a:r>
          </a:p>
          <a:p>
            <a:pPr>
              <a:buFontTx/>
              <a:buChar char="-"/>
            </a:pPr>
            <a:r>
              <a:rPr lang="en-US" dirty="0" smtClean="0"/>
              <a:t> On line , multiple choice  &amp; numerical </a:t>
            </a:r>
            <a:r>
              <a:rPr lang="en-US" dirty="0" err="1" smtClean="0"/>
              <a:t>qns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Negative marking for multiple choice </a:t>
            </a:r>
            <a:r>
              <a:rPr lang="en-US" dirty="0" err="1" smtClean="0"/>
              <a:t>qns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Validity: 2 years</a:t>
            </a:r>
          </a:p>
          <a:p>
            <a:pPr>
              <a:buFontTx/>
              <a:buChar char="-"/>
            </a:pPr>
            <a:r>
              <a:rPr lang="en-US" dirty="0" smtClean="0"/>
              <a:t>Fee: Rs. 750 to 1500 ( depends on category)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Common Admission Test (CAT)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For admission purpose in post graduate management programs in Indian universities</a:t>
            </a:r>
          </a:p>
          <a:p>
            <a:pPr algn="just">
              <a:buFontTx/>
              <a:buChar char="-"/>
            </a:pPr>
            <a:r>
              <a:rPr lang="en-US" dirty="0" smtClean="0"/>
              <a:t>Tests quantitative ability, data interpretation, verbal reasoning &amp; logical reasoning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Eligibility: Graduation , Final year / already completed with min 50% score</a:t>
            </a:r>
          </a:p>
          <a:p>
            <a:pPr algn="just">
              <a:buFontTx/>
              <a:buChar char="-"/>
            </a:pPr>
            <a:r>
              <a:rPr lang="en-US" dirty="0" smtClean="0"/>
              <a:t> On line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1 year</a:t>
            </a:r>
          </a:p>
          <a:p>
            <a:pPr algn="just">
              <a:buFontTx/>
              <a:buChar char="-"/>
            </a:pPr>
            <a:r>
              <a:rPr lang="en-US" dirty="0" smtClean="0"/>
              <a:t>Fee: Rs. 800 to 1600 ( depends on category)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Further Studies  Abroad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- Post Graduate Level Programs in Engineering</a:t>
            </a:r>
          </a:p>
          <a:p>
            <a:pPr>
              <a:buFontTx/>
              <a:buChar char="-"/>
            </a:pPr>
            <a:r>
              <a:rPr lang="en-US" dirty="0" smtClean="0"/>
              <a:t>MBA /DBA/ </a:t>
            </a:r>
            <a:r>
              <a:rPr lang="en-US" dirty="0" err="1" smtClean="0"/>
              <a:t>Ph.D</a:t>
            </a:r>
            <a:r>
              <a:rPr lang="en-US" dirty="0" smtClean="0"/>
              <a:t>  and other post graduate level programs in business &amp; management studies. 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US</a:t>
            </a:r>
          </a:p>
          <a:p>
            <a:pPr>
              <a:buFontTx/>
              <a:buChar char="-"/>
            </a:pPr>
            <a:r>
              <a:rPr lang="en-US" dirty="0" smtClean="0"/>
              <a:t>UK</a:t>
            </a:r>
          </a:p>
          <a:p>
            <a:pPr>
              <a:buFontTx/>
              <a:buChar char="-"/>
            </a:pPr>
            <a:r>
              <a:rPr lang="en-US" dirty="0" smtClean="0"/>
              <a:t>Australia</a:t>
            </a:r>
          </a:p>
          <a:p>
            <a:pPr>
              <a:buFontTx/>
              <a:buChar char="-"/>
            </a:pPr>
            <a:r>
              <a:rPr lang="en-US" dirty="0" smtClean="0"/>
              <a:t>Canada</a:t>
            </a:r>
          </a:p>
          <a:p>
            <a:pPr>
              <a:buFontTx/>
              <a:buChar char="-"/>
            </a:pPr>
            <a:r>
              <a:rPr lang="en-US" dirty="0" err="1" smtClean="0"/>
              <a:t>Newzealand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Germany</a:t>
            </a:r>
          </a:p>
          <a:p>
            <a:pPr>
              <a:buFontTx/>
              <a:buChar char="-"/>
            </a:pPr>
            <a:r>
              <a:rPr lang="en-US" dirty="0" smtClean="0"/>
              <a:t>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International English Language Testing System (IELTS)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- To assess the English Language proficiency of non native English speakers.</a:t>
            </a:r>
          </a:p>
          <a:p>
            <a:pPr>
              <a:buFontTx/>
              <a:buChar char="-"/>
            </a:pPr>
            <a:r>
              <a:rPr lang="en-US" dirty="0" smtClean="0"/>
              <a:t>Skills Tested: Listening – 40 min, Reading – 60 min, Writing – 60 min&amp; Speaking- 10-15 min</a:t>
            </a:r>
          </a:p>
          <a:p>
            <a:pPr>
              <a:buFontTx/>
              <a:buChar char="-"/>
            </a:pPr>
            <a:r>
              <a:rPr lang="en-US" dirty="0" smtClean="0"/>
              <a:t>Paper Based Test</a:t>
            </a:r>
          </a:p>
          <a:p>
            <a:pPr>
              <a:buFontTx/>
              <a:buChar char="-"/>
            </a:pPr>
            <a:r>
              <a:rPr lang="en-US" dirty="0" smtClean="0"/>
              <a:t>Eligibility : Nil,  but Intended for non native English speakers</a:t>
            </a:r>
          </a:p>
          <a:p>
            <a:pPr>
              <a:buFontTx/>
              <a:buChar char="-"/>
            </a:pPr>
            <a:r>
              <a:rPr lang="en-US" dirty="0" smtClean="0"/>
              <a:t>Validity: 2 years</a:t>
            </a:r>
          </a:p>
          <a:p>
            <a:pPr>
              <a:buFontTx/>
              <a:buChar char="-"/>
            </a:pPr>
            <a:r>
              <a:rPr lang="en-US" dirty="0" smtClean="0"/>
              <a:t>Fee: Rs. 9300/=</a:t>
            </a:r>
          </a:p>
          <a:p>
            <a:pPr>
              <a:buFontTx/>
              <a:buChar char="-"/>
            </a:pPr>
            <a:r>
              <a:rPr lang="en-US" dirty="0" smtClean="0"/>
              <a:t>Website: www.ielts.org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Mechanical Engineering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Mechanical engineering is one of the oldest branches of engineering. It is also referred to as the ‘mother’ branch of engineering.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Almost all inventions during the ancient period and a vast majority in the modern era are direct contributions of one or the other application of mechanics.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 Of  English as a Foreign Language (TOEFL)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/>
              <a:t>- To assess the English Language proficiency of non native English speakers.</a:t>
            </a:r>
          </a:p>
          <a:p>
            <a:pPr algn="just">
              <a:buFontTx/>
              <a:buChar char="-"/>
            </a:pPr>
            <a:r>
              <a:rPr lang="en-US" dirty="0" smtClean="0"/>
              <a:t>Skills Tested: Listening , Reading , Writing &amp; Speaking</a:t>
            </a:r>
          </a:p>
          <a:p>
            <a:pPr algn="just">
              <a:buFontTx/>
              <a:buChar char="-"/>
            </a:pPr>
            <a:r>
              <a:rPr lang="en-US" dirty="0" smtClean="0"/>
              <a:t>Internet / Paper Based Test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 : Nil,  but Intended for non native English speakers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2 years</a:t>
            </a:r>
          </a:p>
          <a:p>
            <a:pPr algn="just">
              <a:buFontTx/>
              <a:buChar char="-"/>
            </a:pPr>
            <a:r>
              <a:rPr lang="en-US" dirty="0" smtClean="0"/>
              <a:t>Fee: US$ 160 - 250</a:t>
            </a:r>
          </a:p>
          <a:p>
            <a:pPr algn="just">
              <a:buFontTx/>
              <a:buChar char="-"/>
            </a:pPr>
            <a:r>
              <a:rPr lang="en-US" dirty="0" smtClean="0"/>
              <a:t>Website: www.ets.org/toefl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Graduate Record Examinations (GRE)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- Admission test to most masters &amp; doctoral programs in US Universities.</a:t>
            </a:r>
          </a:p>
          <a:p>
            <a:pPr algn="just">
              <a:buFontTx/>
              <a:buChar char="-"/>
            </a:pPr>
            <a:r>
              <a:rPr lang="en-US" dirty="0" smtClean="0"/>
              <a:t>Skills Tested: Analytical Writing, Quantitative Reasoning &amp; Verbal  Reasoning.</a:t>
            </a:r>
          </a:p>
          <a:p>
            <a:pPr algn="just">
              <a:buFontTx/>
              <a:buChar char="-"/>
            </a:pPr>
            <a:r>
              <a:rPr lang="en-US" dirty="0" smtClean="0"/>
              <a:t>Duration : 3 hr 45 min</a:t>
            </a:r>
          </a:p>
          <a:p>
            <a:pPr algn="just">
              <a:buFontTx/>
              <a:buChar char="-"/>
            </a:pPr>
            <a:r>
              <a:rPr lang="en-US" dirty="0" smtClean="0"/>
              <a:t>Computer / Paper Based Test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 : Nil,  but Intended for Bachelor graduates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5 years</a:t>
            </a:r>
          </a:p>
          <a:p>
            <a:pPr algn="just">
              <a:buFontTx/>
              <a:buChar char="-"/>
            </a:pPr>
            <a:r>
              <a:rPr lang="en-US" dirty="0" smtClean="0"/>
              <a:t>Fee: US$ 185</a:t>
            </a:r>
          </a:p>
          <a:p>
            <a:pPr algn="just">
              <a:buFontTx/>
              <a:buChar char="-"/>
            </a:pPr>
            <a:r>
              <a:rPr lang="en-US" dirty="0" smtClean="0"/>
              <a:t>Website: www.ets.org/gre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Graduate Management Aptitude Test (GMAT)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- Admission test for graduate management programs ( MBA, M. Accountancy,  M. Finance ) in more than 2100 universities</a:t>
            </a:r>
          </a:p>
          <a:p>
            <a:pPr algn="just">
              <a:buFontTx/>
              <a:buChar char="-"/>
            </a:pPr>
            <a:r>
              <a:rPr lang="en-US" dirty="0" smtClean="0"/>
              <a:t>Skills Tested: Analytical Writing, Quantitative Reasoning , Verbal  Reasoning &amp; integrated reasoning.</a:t>
            </a:r>
          </a:p>
          <a:p>
            <a:pPr algn="just">
              <a:buFontTx/>
              <a:buChar char="-"/>
            </a:pPr>
            <a:r>
              <a:rPr lang="en-US" dirty="0" smtClean="0"/>
              <a:t>Duration:3 hrs 30 min</a:t>
            </a:r>
          </a:p>
          <a:p>
            <a:pPr algn="just">
              <a:buFontTx/>
              <a:buChar char="-"/>
            </a:pPr>
            <a:r>
              <a:rPr lang="en-US" dirty="0" smtClean="0"/>
              <a:t>Computer Based Test</a:t>
            </a:r>
          </a:p>
          <a:p>
            <a:pPr algn="just">
              <a:buFontTx/>
              <a:buChar char="-"/>
            </a:pPr>
            <a:r>
              <a:rPr lang="en-US" dirty="0" smtClean="0"/>
              <a:t>Eligibility : Nil,  but Intended for Bachelor graduates</a:t>
            </a:r>
          </a:p>
          <a:p>
            <a:pPr algn="just">
              <a:buFontTx/>
              <a:buChar char="-"/>
            </a:pPr>
            <a:r>
              <a:rPr lang="en-US" dirty="0" smtClean="0"/>
              <a:t>Validity: 5 years</a:t>
            </a:r>
          </a:p>
          <a:p>
            <a:pPr algn="just">
              <a:buFontTx/>
              <a:buChar char="-"/>
            </a:pPr>
            <a:r>
              <a:rPr lang="en-US" dirty="0" smtClean="0"/>
              <a:t>Fee: US$ 250</a:t>
            </a:r>
          </a:p>
          <a:p>
            <a:pPr algn="just">
              <a:buFontTx/>
              <a:buChar char="-"/>
            </a:pPr>
            <a:r>
              <a:rPr lang="en-US" dirty="0" smtClean="0"/>
              <a:t>Website: www.gmac.com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Thank you …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………………… For the attention.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Mechanical Engineering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Mechanical engineering is one of the oldest branches of engineering. It is also referred to as the ‘mother’ branch of engineering.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Almost all inventions during the ancient period and a vast majority in the modern era are direct contributions of one or the other application of mechanics.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Mechanical Engineering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-Deal with subjects such as thermo dynamics, Engines,  design of machines, Air Conditioning &amp;  Refrigeration, fluid mechanics etc.</a:t>
            </a:r>
          </a:p>
          <a:p>
            <a:pPr algn="just">
              <a:buFontTx/>
              <a:buChar char="-"/>
            </a:pPr>
            <a:r>
              <a:rPr lang="en-US" dirty="0" smtClean="0"/>
              <a:t>Applied in the process of designing industrial machinery, motor vehicles, air craft and aerospace parts, engines, power plant equipment, heating &amp; cooling systems etc.</a:t>
            </a:r>
          </a:p>
          <a:p>
            <a:pPr algn="just">
              <a:buFontTx/>
              <a:buChar char="-"/>
            </a:pPr>
            <a:r>
              <a:rPr lang="en-US" dirty="0" smtClean="0"/>
              <a:t>Manufacture, install, test, operate and maintain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Mechanical engineering  - Roles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- R &amp; D</a:t>
            </a:r>
          </a:p>
          <a:p>
            <a:pPr>
              <a:buFontTx/>
              <a:buChar char="-"/>
            </a:pPr>
            <a:r>
              <a:rPr lang="en-US" dirty="0" smtClean="0"/>
              <a:t>Design</a:t>
            </a:r>
          </a:p>
          <a:p>
            <a:pPr>
              <a:buFontTx/>
              <a:buChar char="-"/>
            </a:pPr>
            <a:r>
              <a:rPr lang="en-US" dirty="0" smtClean="0"/>
              <a:t>Production</a:t>
            </a:r>
          </a:p>
          <a:p>
            <a:pPr>
              <a:buFontTx/>
              <a:buChar char="-"/>
            </a:pPr>
            <a:r>
              <a:rPr lang="en-US" dirty="0" smtClean="0"/>
              <a:t>Quality Control</a:t>
            </a:r>
          </a:p>
          <a:p>
            <a:pPr>
              <a:buFontTx/>
              <a:buChar char="-"/>
            </a:pPr>
            <a:r>
              <a:rPr lang="en-US" dirty="0" smtClean="0"/>
              <a:t>Maintenance</a:t>
            </a:r>
          </a:p>
          <a:p>
            <a:pPr>
              <a:buFontTx/>
              <a:buChar char="-"/>
            </a:pPr>
            <a:r>
              <a:rPr lang="en-US" dirty="0" smtClean="0"/>
              <a:t>Projects/Installation/ Testing</a:t>
            </a:r>
          </a:p>
          <a:p>
            <a:pPr>
              <a:buFontTx/>
              <a:buChar char="-"/>
            </a:pPr>
            <a:r>
              <a:rPr lang="en-US" dirty="0" smtClean="0"/>
              <a:t>Sales &amp; marketing</a:t>
            </a:r>
          </a:p>
          <a:p>
            <a:pPr>
              <a:buFontTx/>
              <a:buChar char="-"/>
            </a:pPr>
            <a:r>
              <a:rPr lang="en-US" dirty="0" smtClean="0"/>
              <a:t>Stores &amp; purchase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Mechanical - Opportunities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Govt. Sector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Private Sector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Teaching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Further Studies / Research</a:t>
            </a:r>
          </a:p>
          <a:p>
            <a:pPr>
              <a:buNone/>
            </a:pPr>
            <a:r>
              <a:rPr lang="en-US" b="1" dirty="0" smtClean="0"/>
              <a:t>Own Business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Govt.   Sector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 Direct Govt. jobs : Railways, Defense, UPSC &amp; MPSC jobs etc</a:t>
            </a:r>
          </a:p>
          <a:p>
            <a:pPr>
              <a:buNone/>
            </a:pPr>
            <a:r>
              <a:rPr lang="en-US" dirty="0" smtClean="0"/>
              <a:t>- Jobs in Public Sector companies such as SAIL,NTPC, NPCL, HPCL, BPCL, IOCL, HAL, RCF, Heavy Water Plants etc.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Indian Engineering Services (IES)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 Indian Railway Service of Mechanical Engineers</a:t>
            </a:r>
          </a:p>
          <a:p>
            <a:r>
              <a:rPr lang="en-US" dirty="0" smtClean="0"/>
              <a:t>Indian Railway Stores Service</a:t>
            </a:r>
          </a:p>
          <a:p>
            <a:r>
              <a:rPr lang="en-US" dirty="0" smtClean="0"/>
              <a:t> Central Water Engineering</a:t>
            </a:r>
          </a:p>
          <a:p>
            <a:r>
              <a:rPr lang="en-US" dirty="0" smtClean="0"/>
              <a:t>Central Power Engineering Service (Central Electricity Authority)</a:t>
            </a:r>
          </a:p>
          <a:p>
            <a:r>
              <a:rPr lang="en-US" dirty="0" smtClean="0"/>
              <a:t>Indian Ordnance Factories Service (IOFS)</a:t>
            </a:r>
          </a:p>
          <a:p>
            <a:r>
              <a:rPr lang="en-US" dirty="0" smtClean="0"/>
              <a:t>Indian Naval Armament Service</a:t>
            </a:r>
          </a:p>
          <a:p>
            <a:r>
              <a:rPr lang="en-US" smtClean="0"/>
              <a:t>Indian </a:t>
            </a:r>
            <a:r>
              <a:rPr lang="en-US" dirty="0" smtClean="0"/>
              <a:t>Army</a:t>
            </a:r>
          </a:p>
          <a:p>
            <a:r>
              <a:rPr lang="en-US" dirty="0" smtClean="0"/>
              <a:t>Indian Navy</a:t>
            </a:r>
          </a:p>
          <a:p>
            <a:r>
              <a:rPr lang="en-US" dirty="0" smtClean="0"/>
              <a:t>Central Electrical &amp; Mechanical Engineering Service (Central Public Works Department)</a:t>
            </a:r>
          </a:p>
          <a:p>
            <a:r>
              <a:rPr lang="en-US" dirty="0" smtClean="0"/>
              <a:t>Border Roads Engineering Service</a:t>
            </a:r>
          </a:p>
          <a:p>
            <a:r>
              <a:rPr lang="en-US" dirty="0" smtClean="0"/>
              <a:t>Indian Supply Service (Directorate General of Supply and Disposals)</a:t>
            </a:r>
          </a:p>
          <a:p>
            <a:r>
              <a:rPr lang="en-US" dirty="0" smtClean="0"/>
              <a:t>Indian Defense Service of Engineers</a:t>
            </a:r>
          </a:p>
          <a:p>
            <a:r>
              <a:rPr lang="en-US" dirty="0" smtClean="0"/>
              <a:t>Central Engineering Service (Roads)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Indian Engineering Services (IES)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Eligibility : BE / </a:t>
            </a:r>
            <a:r>
              <a:rPr lang="en-US" dirty="0" err="1" smtClean="0"/>
              <a:t>B.Tech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Age: 21-30 years</a:t>
            </a:r>
          </a:p>
          <a:p>
            <a:pPr>
              <a:buNone/>
            </a:pPr>
            <a:r>
              <a:rPr lang="en-US" dirty="0" smtClean="0"/>
              <a:t>On line application</a:t>
            </a:r>
          </a:p>
          <a:p>
            <a:pPr>
              <a:buNone/>
            </a:pPr>
            <a:r>
              <a:rPr lang="en-US" dirty="0" smtClean="0"/>
              <a:t>Fee: Rs. 200. No fee for females &amp; reserved category</a:t>
            </a:r>
          </a:p>
          <a:p>
            <a:pPr>
              <a:buNone/>
            </a:pPr>
            <a:r>
              <a:rPr lang="en-US" dirty="0" smtClean="0"/>
              <a:t>General Ability (Objective)- 1</a:t>
            </a:r>
          </a:p>
          <a:p>
            <a:pPr>
              <a:buNone/>
            </a:pPr>
            <a:r>
              <a:rPr lang="en-US" dirty="0" smtClean="0"/>
              <a:t>Mechanical </a:t>
            </a:r>
            <a:r>
              <a:rPr lang="en-US" dirty="0" err="1" smtClean="0"/>
              <a:t>Engg</a:t>
            </a:r>
            <a:r>
              <a:rPr lang="en-US" dirty="0" smtClean="0"/>
              <a:t> ( Objective)-2</a:t>
            </a:r>
          </a:p>
          <a:p>
            <a:pPr>
              <a:buNone/>
            </a:pPr>
            <a:r>
              <a:rPr lang="en-US" dirty="0" smtClean="0"/>
              <a:t>Mechanical </a:t>
            </a:r>
            <a:r>
              <a:rPr lang="en-US" dirty="0" err="1" smtClean="0"/>
              <a:t>Engg</a:t>
            </a:r>
            <a:r>
              <a:rPr lang="en-US" dirty="0" smtClean="0"/>
              <a:t> ( Conventional)-2</a:t>
            </a:r>
          </a:p>
          <a:p>
            <a:pPr>
              <a:buNone/>
            </a:pPr>
            <a:r>
              <a:rPr lang="en-US" dirty="0" smtClean="0"/>
              <a:t>Interview (Personality Test)-1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410</TotalTime>
  <Words>995</Words>
  <Application>Microsoft Office PowerPoint</Application>
  <PresentationFormat>On-screen Show (4:3)</PresentationFormat>
  <Paragraphs>173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Mechanical Engineering Careers</vt:lpstr>
      <vt:lpstr>Mechanical Engineering</vt:lpstr>
      <vt:lpstr>Mechanical Engineering</vt:lpstr>
      <vt:lpstr> Mechanical Engineering</vt:lpstr>
      <vt:lpstr>Mechanical engineering  - Roles</vt:lpstr>
      <vt:lpstr>Mechanical - Opportunities</vt:lpstr>
      <vt:lpstr> Govt.   Sector</vt:lpstr>
      <vt:lpstr>Indian Engineering Services (IES)</vt:lpstr>
      <vt:lpstr>Indian Engineering Services (IES)</vt:lpstr>
      <vt:lpstr>Indian Engineering Services (IES)</vt:lpstr>
      <vt:lpstr>Private Sector</vt:lpstr>
      <vt:lpstr>Merchant Navy</vt:lpstr>
      <vt:lpstr> Misc</vt:lpstr>
      <vt:lpstr> International Scope</vt:lpstr>
      <vt:lpstr> Further Studies in India</vt:lpstr>
      <vt:lpstr>Graduate Aptitude Test in Engineering (GATE)</vt:lpstr>
      <vt:lpstr>Common Admission Test (CAT)</vt:lpstr>
      <vt:lpstr>Further Studies  Abroad</vt:lpstr>
      <vt:lpstr>International English Language Testing System (IELTS)</vt:lpstr>
      <vt:lpstr>Test Of  English as a Foreign Language (TOEFL)</vt:lpstr>
      <vt:lpstr>Graduate Record Examinations (GRE)</vt:lpstr>
      <vt:lpstr>Graduate Management Aptitude Test (GMAT)</vt:lpstr>
      <vt:lpstr>Thank you …</vt:lpstr>
    </vt:vector>
  </TitlesOfParts>
  <Company>TPO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TPOGIT</dc:creator>
  <cp:lastModifiedBy>HP</cp:lastModifiedBy>
  <cp:revision>94</cp:revision>
  <dcterms:created xsi:type="dcterms:W3CDTF">2014-01-03T10:38:41Z</dcterms:created>
  <dcterms:modified xsi:type="dcterms:W3CDTF">2014-02-17T06:58:40Z</dcterms:modified>
</cp:coreProperties>
</file>